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1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NeuroStore — India’s Sovereign Cloud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768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Decentralized, S3-compatible storage that leverages idle capacity across Tier‑2 / Tier‑3 Indian data centers to undercut hyperscalers by ~80% while meeting data-localization and compliance needs.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820722"/>
            <a:ext cx="7556421" cy="1689616"/>
          </a:xfrm>
          <a:prstGeom prst="roundRect">
            <a:avLst>
              <a:gd name="adj" fmla="val 5638"/>
            </a:avLst>
          </a:prstGeom>
          <a:solidFill>
            <a:srgbClr val="BBCDF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5149572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5104209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Vision: Make compliant, enterprise-grade cloud storage affordable across India — priced in INR, built for Indian infrastructure realities.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4251"/>
            <a:ext cx="66530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Roadmap — 3 Phases to Scale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5813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1936433"/>
            <a:ext cx="36647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110740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Phase 1 — Cold Storage (0–12 months)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2955488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S3 Gateway, onboard CCTV &amp; log customers, secure 200 racks across 6 Tier‑2 cities.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15813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1936433"/>
            <a:ext cx="3664863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110740"/>
            <a:ext cx="36648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Phase 2 — Compute at the Edge (12–24 months)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2955488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Introduce lightweight edge compute for analytics/retention policies and near‑camera processing.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48039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158978"/>
            <a:ext cx="7556421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333286"/>
            <a:ext cx="7200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Phase 3 — Global Data‑Center Mesh (24–48 months)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58237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mesh to regional partners, offer cross‑border sovereignty controls and hybrid-cloud interoperability.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97468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CEO's Speaking Notes: Illustrate measurable milestones and unit economics per phase. Emphasize how Phase 1 funds Phase 2 with predictable ARR streams.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175" y="1416368"/>
            <a:ext cx="6758345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Problem — The Indian Data Tax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65175" y="2149912"/>
            <a:ext cx="7786449" cy="1842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Hyperscaler pricing: AWS/GCP/Azure impose an effective "data tax" (bandwidth + egress + storage tiering).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Data-localization pressure: DPDP &amp; enterprise compliance demand on‑shore storage and residency assurances.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Centralized risk: Large single-cloud outages, geopolitical exposure, and vendor lock-in threaten availability and sovereignty.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5175" y="4179094"/>
            <a:ext cx="3810238" cy="1987153"/>
          </a:xfrm>
          <a:prstGeom prst="roundRect">
            <a:avLst>
              <a:gd name="adj" fmla="val 4100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1988" y="4395907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Impact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81988" y="4798338"/>
            <a:ext cx="3376612" cy="115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MSMEs and enterprises pay premium prices or compromise on compliance—drives shadow IT and fragmented backups.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41268" y="4179094"/>
            <a:ext cx="3810357" cy="1987153"/>
          </a:xfrm>
          <a:prstGeom prst="roundRect">
            <a:avLst>
              <a:gd name="adj" fmla="val 4100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58080" y="4395907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Market Gap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58080" y="4798338"/>
            <a:ext cx="3376732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scalable, local, cost‑efficient S3-compatible alternative designed for Indian tiered supply.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165175" y="6352818"/>
            <a:ext cx="7786449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CEO's Speaking Notes: Frame hyperscalers as expensive and misaligned to India’s legal and price-sensitive segments. Stress urgency from DPDP timelines and recurring outage headlines.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079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Solution — Decentralized Edge Storage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044904"/>
            <a:ext cx="7556421" cy="2778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Edge-first, S3-compatible Gateway: plug-and-play for existing apps (one line of config)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Zero‑Knowledge crypto: providers never see plaintext; privacy by design for compliance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Resilient architecture: Erasure coding + multi‑node replication for 100% effective uptime SLA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Pricing: target ~20% of AWS S3 (same semantics, huge TCO win)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78260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CEO's Speaking Notes: Present NeuroStore as the intersection of sovereignty, cost, and availability. Emphasize that customers keep S3 semantics — no app rewrites.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0241"/>
            <a:ext cx="57786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It Works — Core Tech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837378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AES‑256‑GCM client-side encryption: end-to-end confidentiality and tamper evidence.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Reed‑Solomon (10+5) erasure coding: each object split into 15 shards — any 10 shards reconstruct data.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LibP2P Kademlia swarm: peer discovery, peer routing, and efficient shard retrieval across the mesh.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28536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CEO's Speaking Notes: Give the quick math: 15 shards per object → tolerate up to 5 simultaneous node failures with automatic repair. Highlight that encryption keys never leave the client.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46986"/>
            <a:ext cx="7589520" cy="111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Strategic Advantage — The India Play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" y="2083475"/>
            <a:ext cx="555188" cy="5551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04248" y="2083475"/>
            <a:ext cx="295882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Supply-side arbitrage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604248" y="2560915"/>
            <a:ext cx="6762512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Rent low-utilization racks in Tier‑2/Tier‑3 colocation centers at deep discounts vs. metro pricing.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" y="3698677"/>
            <a:ext cx="555188" cy="5551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04248" y="3698677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Local compliance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604248" y="4176117"/>
            <a:ext cx="6762512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Nodes physically in India satisfy DPDP residency and reduce cross-border risk for regulated customers.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240" y="5313878"/>
            <a:ext cx="555188" cy="5551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04248" y="5313878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Operational SLA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604248" y="5791319"/>
            <a:ext cx="6762512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Geographically dispersed nodes + erasure coding deliver high effective availability at low cost.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77240" y="6738818"/>
            <a:ext cx="7589520" cy="843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CEO's Speaking Notes: Explain how we convert idle capacity into predictable, high‑margin supply, and why Indian colocation operators welcome monetization of underused racks.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0938"/>
            <a:ext cx="1045845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Wedge Product — S3‑Compatible Gateway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11542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Drop‑in S3 gateway: preserves REST semantics, IAM integration, and metadata behavior.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Minimal migration: "one line of config change" for most workloads → immediate cost savings.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Go‑to‑market focus: Cold storage verticals — CCTV, compliance logs, backup archives.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313992"/>
            <a:ext cx="1403509" cy="867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80786" y="4313992"/>
            <a:ext cx="3080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CCTV / Video Archives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480786" y="4804410"/>
            <a:ext cx="469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High-volume, write-once read-rarely data — perfect for low-cost, high-durability cold tiers.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4313992"/>
            <a:ext cx="1403509" cy="8673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43881" y="4313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Logs &amp; Audits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143881" y="4804410"/>
            <a:ext cx="46927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Regulatory retention (months–years) at a fraction of hyperscaler cost.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14826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CEO's Speaking Notes: Emphasize go‑to‑market simplicity — target system integrators and CCTV vendors first, then expand to backups and archives.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3170"/>
            <a:ext cx="88444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Model — Unit Economics (INR)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73774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8139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72510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Metric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2725102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 / Assumption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23171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37542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Wholesale rack rent (monthly)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43161" y="3375422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₹40,000 per rack (Tier‑2 market)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88203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02574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Effective storage cost per GB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4025741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₹0.02 / GB / month (after amortization)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53235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67606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 customer price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4676061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₹0.10 / GB / month (≈20% of AWS)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18267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326380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Gross margin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5326380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~80% on storage unit economics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095762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CEO's Speaking Notes: Walk investors through the arbitrage: idle-disk economics → attractive gross margins even after operations, repair, and SLA insurance layers. Show path to profitability once supply anchors scale.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0241"/>
            <a:ext cx="72230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Market Opportunity — Why Now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837378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India MSME &amp; enterprise storage demand: billions of GBs from CCTV, healthcare, edtech, fintech, and gov records.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Data‑localization tailwind: DPDP and sectoral rules drive on‑shore spend — estimated &gt;$20B shift across cloud categories.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Pricing-sensitive segments: MSMEs cannot afford hyperscaler TCO; they prioritize predictable INR pricing.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28536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CEO's Speaking Notes: Quantify TAM/TAM expansion by showing how each CCTV installation or MSP contract converts to long-lived ARR. Stress stickiness of archive workloads.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788" y="1336953"/>
            <a:ext cx="8335566" cy="5555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84174" y="1065728"/>
            <a:ext cx="4275058" cy="1420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Growth Strategy — Supply &amp; Demand Flywheel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9584174" y="2644854"/>
            <a:ext cx="4275058" cy="350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Supply anchor: Partner with local ISPs and colo operators to secure racks and on‑ramps.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Demand engine: OEM partnerships with CCTV vendors, MSPs, and backup software providers.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Channel sales: B2B sales teams focused on regional hubs (Pune, Coimbatore, Kochi, Jaipur).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Network effects: More nodes → lower latency &amp; higher redundancy → more enterprise wins.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584174" y="6289477"/>
            <a:ext cx="4275058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CEO's Speaking Notes: Explain a two‑pronged GTM: (1) lock cheap supply fast via revenue-sharing contracts, (2) land customers with SI partners who already manage CCTV/logging deployments.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2026-02-27T12:29:57Z</dcterms:created>
  <dcterms:modified xsi:type="dcterms:W3CDTF">2026-02-27T12:29:57Z</dcterms:modified>
</cp:coreProperties>
</file>